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17"/>
    <a:srgbClr val="C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6-04-05T10:56:13.3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11708 4299,'0'0,"0"23,0-23,0 22,-22-22,22 0,0 0,0 22,0-22,0 22,0-22,0 22,0-22,0 22,0 0,0-22,0 0,0 22,0-22,0 22,0-22,22 22,-22-22,0 22,0 0,0-22,0 0,0 0,0 22,0-22,0 0,0 0,0 0,0 22,0-22,0 22,0-22,0 0,0 22,0-22,0 0,0 22,0-22,0 0,0 0,0 22,0-22,0 0,0 22,0-22,0 0,0 22,0-22,0 0,0 22,0-22,0 0,0 23,0-23,0 22,0-22,0 0,0 22,0-22,0 0,0 22,0-22,0 22,0-22,0 0,0 22,0-22,0 22,0-22,0 22,0-22,0 0,0 22,22-22,-22 22,0-22,0 0,0 22,0-22,0 0,0 22,0-22,0 0,0 0,0 22,0-22,0 0,0 0,0 22,0-22,0 0,0 22,0-22,-22 22,22-22,0 0,0 22,0-22,0 0,0 22,0-22,0 22,0-22,0 0,0 22,0-22,0 0,0 23,0-23,0 22,0-22,0 22,0-22,0 22,0 0,0-22,0 22,0-22,0 22,0-22,0 0,0 22,0-22,0 0,0 22,0-22,0 22,0-22,0 0,0 22,0-22,0 22,0-22,0 0,0 22,0-22,0 22,0-22,0 0,0 0,0 22,0-22,0 0,0 22,0-22,0 22,0-22,0 22,22-22,-22 22,0 0,0-22,0 22,0-22,0 23,0-23,0 0,0 22,0-22,0 0,0 0,0 0,0 22,0-22,0 0,0 0,0 22,0-22,0 0,0 0,0 0,0 22,0-22,0 0,0 0,0 22,0-22,0 22,0-22,0 0,0 0,0 22,0-22,0 0,0 22,0-22,0 0,0 22,22-22</inkml:trace>
  <inkml:trace contextRef="#ctx0" brushRef="#br0" timeOffset="39906.25">15346 5711</inkml:trace>
  <inkml:trace contextRef="#ctx0" brushRef="#br1" timeOffset="93656.25">14265 15103,'0'0,"0"22,0-22,0 0,0 22,0 0,0-22,0 22,0 1,0-23,0 0,0 22,0-22,0 0,0 0,0 22,0-22,0 22,0-22,0 22,0-22,-22 0,22 0,0 0,0 22,0-22,0 22,0-22,0 22,0-22,0 22,0 0,0 0,0-22,0 22,0 0,0-22,0 0,0 0,0 22,0-22,0 0,0 0,0 22,0-22,0 22,0-22,0 0,0 22,0-22,0 22,0-22,0 0,0 22,0-22,0 0,0 0,0 22,0-22,0 23,0-23,0 22,0-22,0 22,0 0,0-22,0 22,0-22,0 22,0-22,0 22,0 0,0-22,0 22,0-22,0 22,0-22,0 22,0 0,0-22,0 22,0-22,0 22,0-22,0 22,0-22,-22 0,22 22,0-22,0 22,0-22,0 0,0 22,0-22,0 22,0 0,0 0,0-22,0 23,0-23,0 22,0-22,0 22,0 0,0-22,0 22,0-22,0 0,0 22,0-22,0 22,0-22,0 22,0-22,0 22,0 0,0-22,0 22,0-22,0 22,0-22,0 22,0 0,0-22,0 22,0-22,0 22,0-22,0 22,0 0,0-22,0 22,0-22,0 22,0-22,0 45,0-45,0 22,0-22,0 22,0-22,0 44,0-44,0 0,0 0,0 22,0-22,0 0,-22 22,22-22,0 22,0-22,0 22,0-22,0 0,0 22,0-22,0 22,0-22,0 22,0-22,0 22,0 0,0-22,0 22,0-22,0 22,0-22,0 22,0 0,0-22,0 0,0 22,0-22,0 22,0-22,0 0,0 23,0-23,0 0,0 22,0-22,0 22,0-22,0 22,0-22,0 0,0 0,0 22,0-22,0 22,0 0,22 0,-22-22,0 22,0-22,0 22,0-22,0 22,0 0,0-22,0 22,0-22,0 22,0-22,0 22,0-22,0 0,0 22,0-22,0 22,0-22,0 44,0-44,0 22,0-22,0 22,0-22,0 0,0 23,0-23,0 22,0-22,0 0,0 22,0-22,0 22,0-22,0 22,0-22,0 0,0 0,0 22,0-22,0 22,0-22,0 22,0-22,0 22,0 0,0-22,0 22,0-22,0 0,0 22,0-22,0 22,0-22,0 22,0-22,0 22,0 0,0-22,0 0,0 0,0 22,0-22,0 22,0-22,0 22,0-22,0 0,0 22,0-22,0 23,0-23,0 0,0 22,0-22,0 0,0 22,0-22,0 0,0 0,0 22,0-22,0 0,0 22,0-44,0 22,0 0,0 0,0 0,0 0,0 22,0-22,0 0,0-22,0 0,0 22</inkml:trace>
  <inkml:trace contextRef="#ctx0" brushRef="#br1" timeOffset="97828.125">14287 15103,'0'-22,"23"22,-23-22,22 22,-22 0,22-22,-22 22,0-22,22 22,-22-22,22 22,-22 0,22-22,0 22,-22 0,22-22,-22 22,22 0,0-22,0 22,-22-22,22 22,-22-22,22 22,-22-22,22 22,0 0,-22-22,22 0,-22 22,22-22,0 22,0-22,-22 22,22-22,1 22,-1 0,-22-23,22 23,-22-22,22 22,-22-22,22 22,0 0,-22-22,0 22,22 0,-22-22,22 0,-22 22,22 0,-22-22,22 22,0-22,-22 0,22 22,-22 0,22-22,-22 22,22-22,0 22,-22-22,22 22,-22-22,22 22,-22 0,0-22,0 22,22 0,-22 0,22 0,-22 0,0-22</inkml:trace>
  <inkml:trace contextRef="#ctx0" brushRef="#br1" timeOffset="119968.75">13339 14706,'22'0,"-22"0,23 0,-23 0,0-22,0 22,22 0,-22 0,22 0,-22 0,22 0,-22 0,22 0,0 0,-22 0,22 0,-22 0,22 0,-22 0,22 0,0 0,-22 0,22 0,-22 0,44 0,-44 0,22 0,0 0,0 0,0 0,22 0,-44 0,22 0,23 0,-45 0,22 0,-22 0,22 0,0 0,0 0,0 0,0 0,22 0,-44 0,22 0,0 0,0 0,-22 0,22 0,-22 0,44 0,-22 0,0 0,22 22,-22-22,0 0,23 22,-1 1,-22-23,0 0,0 0,-22 0,0 0,0-23,22 23,-22 0,22 0,0 0,0 0,0 0,-22 0,44 0,-44 0,22 0,0 0,-22 0,22 0,0 0,-22 0,22 0,-22 0,22 0,-22 0,23 0,-1 0,-22 0,22 0,0 0,-22 0,22 0,0 0,0 0,-22 0,44 0,-44 0,22 0,0 0,0 0,0 0,0 0,0 0,-22 0,22 0,0 0,0 0,-22 0,22 0,-22 0,22 0,0 0,1 0,-1 0,0 0,0 0,0 0,0 0,0 0,0 0,0 0,-22 0,22 0,-22 0,22 0,-22 0,22 0,0 0,22 0,-44 0,22 0,22 0,-44 0,44 0,-21 0,-23 0,22 0,0 0,-22 0,22 0,0 0,0 0,0 0,-22 0,22 0,22 0,-22 0,0 0,44 0,-44 0,0 0,0 0,0 0,0 0,-22 0,22 0,-22-22,0 22,23 0,-23 0,22 0,-22 0,22 0,-22 0,22 0,0 0,0 0,0 0,0 22,0-22,-22 0,22 0,-22 0,-22 0,22 0,0 23,0-23,0 22,0-44,0 22,0 22,0-22,0 22,0-22,0 22,0-22,0 22,0 0,0-22,0 22,0-22,0 22,0-22,0 0,0 22,0-22,0 22,0-22,0 22,0-22,0 0,0 22,0-22,0 22,0-22,0 22,0-22,0 22,0-22,0 0,0 22,0-22,0 0,0 0,0 22,0-22,0 22,0-22,0 22,0-22,0 0,0 22,0-22,0 22,0-22,0 23,0-23,0 22,0 0,0-22,0 22,0-22,0 0,0 0,0 22,0-22,0 0,0 22,0-22,0 22,0-22,0 0,0 0,0 22,0-22,0 22,0-22,0 0,0 22,0-22,0 22,0-22,0 22,0-22,-22 22,22-22,0 0,0 0,0 22,0-22,0 0,-22 0,22 22,0-22,0 0,0 0,0 22,0-22,0 22,0-22,0 22,0-22,0 22,0 0,0-22,0 23,0-23,0 22,0-22,0 22,0 0,0-22,0 22,0-22,0 22,0-22,0 22,0 0,0-22,0 0,0 22,0-22,0 22,0-22,0 0,0 0,0 22,0-22,0 0,0 22,0-22,0 22,0-22,0 22,0-22,0 22,0-22,0 0,0 22,0-22,0 0,0 22,0-22,0 22,0-22,0 0,0 22,0-22,0 0,0 0,0 22,0 0,0-22,0 23,0-23,0 0,0 22,0-22,0 22,0-22,0 0,0 22,0-22,0 0,0 0,0 22,0-22,0 22,0-22,0 0,0 22,0-22,0 0,0 0,0 22,0 0,0-22,0 22,0 0,0-22,0 0,0 22,0-22,0 22,0-22,0 22,0-22,0 22,0 0,0-22,-22 22,22-22,0 0,0 22,0-22,0 0,0 0,0 22,0-22,0 22,0-22,0 23,0-23,0 22,0 0,0 0,0-22,0 0,0 0,0 22,0-22,0 0,0 0,0 22,0 0,0-22,0 22,0 0,0-22,0 22,22-22,-22 22,0-22,0 22,0 0,0-22,0 22,0-22,0 22,0-22,0 22,22 0,-22-22,0 22,0-22,0 22,0-22,0 0,0 22,0-22,0 0,0 22,0-22,0 23,0-23,0 0,0 0,0 22,0-22,0 22,0-22,0 0,0 22,0-22,0 0,0 22,0 0,22-22,-22 0,0 22,0-22,0 0,0 22,0-22,0 0,0 22,0-22,0 0,0 22,0-22,0 22,0-22,0 0,0 0,0 22,0-22,0 0,0 22,0-22,0 22,0-22,0 22,0-22,0 22,0 0,0-22,0 22,0-22,0 22,0-22,0 22,0 0,0-22,0 0,0-22,0 0,0 22</inkml:trace>
  <inkml:trace contextRef="#ctx0" brushRef="#br1" timeOffset="127203.125">14751 14706,'-23'0,"1"0,22-22,-22 22,0 0,22 0,0-22,-22 22,0 0,22-22,-22 22,0 0,0-22,22 22,-22-22,0 22,0 0,0-22,22 22,-22 0,22-22,-22 22,0 0,22 0,-22 0,22 0,-22-22,22 22,-22-22,0 22,-1 0,23 0,-22-22,0 22,22-22,-22 22,22 0,-22 0,22-22,-44 22,44-22,-22 22,22-22,-22 22,0 0,22-22,-22 22,22 0,0-22,-22 22,0-22,22 22,-22-22,22 22,-22-23,22 23,-22-22,22 0,-22 22,22-22,-22 22,22-22,0 0,-22 22,22-22,-22 22,22-22,0 0,0 22,0-22,0 22,0-22,0 22,0-22,0 0,0 22,0-22,0 22,0-22,0 22,0-22,0 0,22 22,-22-22,22 22,-22-22,22 22,-22-22,22 22,0-22,-22-1,0 23,22 0,-22-22,22 22,-22 0,44-22,-44 0,22 22,-22 0,22 0,-22 0,22 0,0 0,-22 0,22 0,-22-22,22 22,-22 0,44 0,-44 0,22 0,-22-22,22 22,-22 0,45 0,-45 0,22 0,-22 0,22 0,0-22,-22 22,22 0,-22 0,22 0,0-22,0 22,0 0,0-22,0 22,22 0,-44 0,22 0,0-22,0 22,0 0,-22 0,22 0,0 0,23 0,-45 0,22 0,-22 0,22 0,0 0,0 0,-22 0,22 0,-22 0,22 0,-22 0,22 0,0 0,-22 0,22 0,-22 0,22 0,-22 0,0 0,22 0,0 0,-22 0,22 0,0 0,-22 0,22 0,-22 0,22 0,-22 0,0 0,0 0,22 0,-22 0,22 0,-22 22,0-22,0 0,0 22,0-22,0 0,0 22,0-22,0 0,0 22,0-22,0 22,0-22,0 22,0-22,0 22,0 0,-22-22,22 22,0-22,0 23,-22-23,22 22,0 0,0-22,0 22,-22-22,22 22,-22-22,22 0,0 22,-22-22,22 22,-22-22,22 22,-22-22,22 22,0 0,-22-22,22 22,-22-22,22 22,-22-22,22 22,0 0,-22-22,22 22,-22-22,0 22,22-22,-22 22,0 0,22 0,-22-22,22 22,-22 0,22-22,-22 23,22-23,-22 22,22-22,-23 22,23-22,-22 44,0-44,22 22,-22-22,22 22,-22 0,22-22,0 22,-22-22,22 22,0-22,0 22,-22 0,22-22,0 22,0-22,0 22,0-22,0 22,0 0,0-22,22 0,-22 0,0 0,0-22,22 22,-22 0,0-22,0 22,0-22,0 22,0-22,0 22,22-22,-22 22,22-22,-22 22,22-22,-22 22,22-22,1 22,-23-22,22 0,22 22,-44-22,22 0,0 22,-22-22,22 22,-22-22,22 0,-22 22,44-23,-44 23,22-22,0 0,0 22,0-22,0 22,0-22,-22 0,22 22,-22-22,44 0,-44 22,22-22,-22 22,45-22,-23 0,0 22,-22 0,22-22,22 0,-22 22,22-22,-22 0,0 0,22 22,0-22,-22 0,22 22,-44-22,22 0,0 22,1-22,21-1,-44 23,22 0,22-22,-44 22,22-22,0 22,0 0,-22 0,22 0,-22 0,22 0,-22 0,22-22,0 22,0 0,-22 0,22 0,0 0,-22 0,22 0,22 0,-44 0,22 0,-22 0,22 0,1 0,-1 22,0-22,0 22,0 0,0 1,0-1,-22 0,22-22,0 44,0-44,0 22,-22 0,22 0,-22-22,0 44,0-44,22 22,-22 0,0 0,0 0,0-22,0 22,0 0,0 0,0 22,0-44,0 22,0 0,0-22,0 45,0-45,0 22,-22 0,22 0,0 0,0-22,-22 44,22-44,0 22,0 0,-22-22,22 0,0 22,0-22,0 22,-22 0,22 0,0-22,-22 22,22-22,0 22,0-22,-22 0,22 0,0 22,0-22,-22 0,22 0,-22 22,22-22,0 22,-22-22,22 0,-22 0,22 0,-22 0,0 0,22 22,-23-22,23 0,-22 0,22 0,-22 0,0 0,22 0,-22 0,0 0,0 0,0 0,0 0,0 0,0 0,0 0,0 23,22-23,-44 0,44 0,-22 0,22 0,-22 0,0 0,0 0,0-23,22 23,-22 0,-1 0,23 0,-22 0,0 0,0 0,0 0,-22 0,22 0,0 0,0 0,-22 0,44 0,-22 0,0 0,0 0,0 0,22 0,-44 0,44 0,-22 0,-23 0,23 0,22 0,-44 0,0 0,22 0,0 0,0 0,0 0,0 0,0 0,22 0,-22 0,0 0,22 0,0-22,-22 22,0 0,22 0,-22 0,22 0,-22 0,22 0,-44 0,44 0,-22 0,22 0,-23 0,23-22,-22 22,22-22,-22 22,0 22,22-22,-22 0,22 0,-22 0,22 0,-22 0,0 0,22 0,-22 0,0 0,0 0,0 0,22 0,-44 0,44 0,-22 0,-22 0,44 0,-22 0,0 0,0 0,-23 0,23 0,-22 0,22 0,22 0,-22 0,0 0,0 0,0 0,22 0,-44 0,44 0,-22 0,-22 0,44 0,-22 0,-22 0,22 0,0 22,0-22,-1 0,-21 0,44 22,-22-22,-22 23,44-23,-22 0,22 0,-44 0,44 22,-22-22,22 0,0 22,-22-22,0 0,22 0,-22 0,22 0,-22 22,0-22,22 22,-22-22,22 22,-22-22,22 22,-22 0,0-22,22 22,0-22,-22 22,22-22,-22 0,22 22,-23-22,23 0,0-22,0 22,23 0,-23-22,22 22,-22-22,0 22,-22 0,22 0,0 0,0 0,0 0,22 0,-22 0,22 0,-22-22,-22 22,0 0,22-22,0 0,22 22,-22 0</inkml:trace>
  <inkml:trace contextRef="#ctx0" brushRef="#br1" timeOffset="128812.5">14640 14728,'0'0,"-22"0,22 23,-22-23,22 0,-22 0,0 0,0 22,22-22,-44 0,44 22,-22-22,0 22,0-22,0 0,0 22,0-22,22 0,-22 0,0 22,-23-22,45 0,-22 0,0 22,22-22,-44 0,44 22,-22-22,0 0,0 22,22-22,-22 0,22 0,-22 0,0 0,22 22,-22-22,22 22,0-22,-22 0,22 0,-22 22,0-22,22 0,0 22,-22-22,0 22,22-22,-22 44,0-44,22 22,-22-22,22 22,-23-22,23 22,-22 0,22-22,-22 22,22 1,0-1,-22 0,22-22,-22 44,22-22,0 0,-22 0,22 0,0 0,0-22,0 22,0-22,0-22,0 22,-22 0,22 0,0 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6-04-05T11:05:08.1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5005 15919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C6E48-E4FF-43F4-BB9E-5B1185E17236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A0E0C-8617-470F-86AD-61C0E0CEF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9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85E4-769D-4C4E-AE22-3A20D0E78D7C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5B8D-E01F-4A90-949C-10A7AB38F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11.emf"/><Relationship Id="rId4" Type="http://schemas.openxmlformats.org/officeDocument/2006/relationships/image" Target="../media/image8.jpeg"/><Relationship Id="rId9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268761"/>
            <a:ext cx="6190456" cy="151216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Игралочка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с детьми 4-5 лет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653136"/>
            <a:ext cx="4424536" cy="72008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>        Автор: Книга Н. В.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Admin\Мои документы\анимашки\аним детцветоч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943599"/>
            <a:ext cx="165618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анимашки\аним детцветоч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962649"/>
            <a:ext cx="165618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анимашки\аним детцветоч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5962649"/>
            <a:ext cx="165618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анимашки\анимдевкотён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3" y="2564904"/>
            <a:ext cx="3269873" cy="317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/>
          <p:nvPr/>
        </p:nvSpPr>
        <p:spPr>
          <a:xfrm>
            <a:off x="3389512" y="3889631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727650" y="4022731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3" y="19776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Сосчитайте количество обозначенных фигур в каждой постройки соедините с нужным числом.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Куб 2"/>
          <p:cNvSpPr/>
          <p:nvPr/>
        </p:nvSpPr>
        <p:spPr>
          <a:xfrm>
            <a:off x="544833" y="2348880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1192905" y="2348880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1824754" y="2337193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2456603" y="2319609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3154580" y="2319609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3802652" y="2313820"/>
            <a:ext cx="648072" cy="576064"/>
          </a:xfrm>
          <a:prstGeom prst="cube">
            <a:avLst>
              <a:gd name="adj" fmla="val 280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952292" y="1925216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116344" y="1900990"/>
            <a:ext cx="648072" cy="57606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1021269" y="3429000"/>
            <a:ext cx="648072" cy="576064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Цилиндр 16"/>
          <p:cNvSpPr/>
          <p:nvPr/>
        </p:nvSpPr>
        <p:spPr>
          <a:xfrm>
            <a:off x="7164288" y="6021288"/>
            <a:ext cx="720080" cy="424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6404702" y="6021288"/>
            <a:ext cx="720080" cy="424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Цилиндр 18"/>
          <p:cNvSpPr/>
          <p:nvPr/>
        </p:nvSpPr>
        <p:spPr>
          <a:xfrm>
            <a:off x="5574669" y="6013086"/>
            <a:ext cx="720080" cy="424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/>
          <p:cNvSpPr/>
          <p:nvPr/>
        </p:nvSpPr>
        <p:spPr>
          <a:xfrm>
            <a:off x="4787806" y="6021288"/>
            <a:ext cx="720080" cy="4240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Цилиндр 20"/>
          <p:cNvSpPr/>
          <p:nvPr/>
        </p:nvSpPr>
        <p:spPr>
          <a:xfrm>
            <a:off x="6754507" y="5517232"/>
            <a:ext cx="720080" cy="578551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Цилиндр 21"/>
          <p:cNvSpPr/>
          <p:nvPr/>
        </p:nvSpPr>
        <p:spPr>
          <a:xfrm>
            <a:off x="5934709" y="5517232"/>
            <a:ext cx="720080" cy="61286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Цилиндр 22"/>
          <p:cNvSpPr/>
          <p:nvPr/>
        </p:nvSpPr>
        <p:spPr>
          <a:xfrm>
            <a:off x="5169823" y="5517232"/>
            <a:ext cx="720080" cy="578551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5590792" y="4653136"/>
            <a:ext cx="687833" cy="1008112"/>
          </a:xfrm>
          <a:prstGeom prst="triangle">
            <a:avLst>
              <a:gd name="adj" fmla="val 47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6315165" y="4653136"/>
            <a:ext cx="687833" cy="1008112"/>
          </a:xfrm>
          <a:prstGeom prst="triangle">
            <a:avLst>
              <a:gd name="adj" fmla="val 474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932411" y="4469614"/>
            <a:ext cx="687833" cy="1008112"/>
          </a:xfrm>
          <a:prstGeom prst="triangle">
            <a:avLst>
              <a:gd name="adj" fmla="val 4744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20385531">
            <a:off x="1449334" y="4347736"/>
            <a:ext cx="464647" cy="1083055"/>
          </a:xfrm>
          <a:prstGeom prst="rt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952292" y="1340768"/>
            <a:ext cx="498684" cy="698866"/>
          </a:xfrm>
          <a:prstGeom prst="triangle">
            <a:avLst>
              <a:gd name="adj" fmla="val 4744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ый треугольник 45"/>
          <p:cNvSpPr/>
          <p:nvPr/>
        </p:nvSpPr>
        <p:spPr>
          <a:xfrm rot="20385531">
            <a:off x="1321489" y="1271720"/>
            <a:ext cx="180094" cy="72500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2112382" y="1322138"/>
            <a:ext cx="498684" cy="698866"/>
          </a:xfrm>
          <a:prstGeom prst="triangle">
            <a:avLst>
              <a:gd name="adj" fmla="val 4744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ый треугольник 47"/>
          <p:cNvSpPr/>
          <p:nvPr/>
        </p:nvSpPr>
        <p:spPr>
          <a:xfrm rot="20385531">
            <a:off x="2499326" y="1287228"/>
            <a:ext cx="180094" cy="725008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3140171" y="1778188"/>
            <a:ext cx="498684" cy="698866"/>
          </a:xfrm>
          <a:prstGeom prst="triangle">
            <a:avLst>
              <a:gd name="adj" fmla="val 4744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>
            <a:off x="3802652" y="1760304"/>
            <a:ext cx="498684" cy="698866"/>
          </a:xfrm>
          <a:prstGeom prst="triangle">
            <a:avLst>
              <a:gd name="adj" fmla="val 4744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ый треугольник 51"/>
          <p:cNvSpPr/>
          <p:nvPr/>
        </p:nvSpPr>
        <p:spPr>
          <a:xfrm rot="20385531">
            <a:off x="4159654" y="1683310"/>
            <a:ext cx="202993" cy="782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ый треугольник 52"/>
          <p:cNvSpPr/>
          <p:nvPr/>
        </p:nvSpPr>
        <p:spPr>
          <a:xfrm rot="20385531">
            <a:off x="3526973" y="1753514"/>
            <a:ext cx="180094" cy="7250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120165" y="3976764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4742323" y="3681028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276458" y="3290946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616191" y="2725597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096256" y="2282915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775723" y="2013157"/>
            <a:ext cx="679467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4" name="Равнобедренный треугольник 63"/>
          <p:cNvSpPr/>
          <p:nvPr/>
        </p:nvSpPr>
        <p:spPr>
          <a:xfrm>
            <a:off x="7884368" y="2725597"/>
            <a:ext cx="687833" cy="1008112"/>
          </a:xfrm>
          <a:prstGeom prst="triangle">
            <a:avLst>
              <a:gd name="adj" fmla="val 4744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Цилиндр 64"/>
          <p:cNvSpPr/>
          <p:nvPr/>
        </p:nvSpPr>
        <p:spPr>
          <a:xfrm>
            <a:off x="7205186" y="4088768"/>
            <a:ext cx="720080" cy="424064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4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7226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Зубная фея живёт в домике слева от толстого дерева. У этого домика крыша не треугольная и окно не квадратное. Раскрась крыши домов: дом Феи-красным цветом, синий дом-оранжевым, красный дом-жёлтым, жёлтый-синим, оранжевый-голубым.</a:t>
            </a:r>
            <a:endParaRPr lang="ru-RU" sz="1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393338"/>
            <a:ext cx="1152129" cy="11255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963038"/>
            <a:ext cx="1048028" cy="1011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91084" y="4393338"/>
            <a:ext cx="1175240" cy="11255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52576" y="4642301"/>
            <a:ext cx="842392" cy="829635"/>
          </a:xfrm>
          <a:prstGeom prst="rect">
            <a:avLst/>
          </a:prstGeom>
          <a:solidFill>
            <a:srgbClr val="F57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толстоедере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74" y="2760896"/>
            <a:ext cx="2325960" cy="28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8" r="23419" b="2864"/>
          <a:stretch/>
        </p:blipFill>
        <p:spPr bwMode="auto">
          <a:xfrm>
            <a:off x="7786989" y="3356709"/>
            <a:ext cx="1019907" cy="214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4728908"/>
            <a:ext cx="569725" cy="478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320" y="3933057"/>
            <a:ext cx="1555851" cy="460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52573" y="3963870"/>
            <a:ext cx="1400244" cy="431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37624" y="4393339"/>
            <a:ext cx="1072296" cy="335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8715580">
            <a:off x="1803863" y="5226700"/>
            <a:ext cx="689416" cy="827816"/>
          </a:xfrm>
          <a:prstGeom prst="chord">
            <a:avLst>
              <a:gd name="adj1" fmla="val 2700000"/>
              <a:gd name="adj2" fmla="val 124763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52918" y="4512259"/>
            <a:ext cx="629808" cy="6232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28602" y="4926535"/>
            <a:ext cx="1063478" cy="1038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90880" y="5182173"/>
            <a:ext cx="432048" cy="414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503360" y="4393339"/>
            <a:ext cx="1260428" cy="56778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012578" y="4178944"/>
            <a:ext cx="1423518" cy="76903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944963" y="4926535"/>
            <a:ext cx="457617" cy="280745"/>
          </a:xfrm>
          <a:prstGeom prst="triangle">
            <a:avLst>
              <a:gd name="adj" fmla="val 474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Admin\Мои документы\анимашки\анимзелэльф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79" y="1172818"/>
            <a:ext cx="1242124" cy="11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7-конечная звезда 15"/>
          <p:cNvSpPr/>
          <p:nvPr/>
        </p:nvSpPr>
        <p:spPr>
          <a:xfrm>
            <a:off x="4827473" y="1227532"/>
            <a:ext cx="464608" cy="4012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5807350" y="1486074"/>
            <a:ext cx="464608" cy="401268"/>
          </a:xfrm>
          <a:prstGeom prst="star7">
            <a:avLst/>
          </a:prstGeom>
          <a:solidFill>
            <a:srgbClr val="F57B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6937972" y="2132856"/>
            <a:ext cx="464608" cy="401268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5292080" y="2045603"/>
            <a:ext cx="464608" cy="40126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7554685" y="1486074"/>
            <a:ext cx="464608" cy="40126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16 0.01597 C 0.01806 -0.00509 0.00105 -0.02755 -0.01805 -0.04144 C -0.04097 -0.05833 -0.0677 -0.06921 -0.09496 -0.08079 C -0.12361 -0.09884 -0.14947 -0.09745 -0.17465 -0.10208 C -0.20069 -0.10695 -0.22413 -0.10857 -0.24947 -0.10023 C -0.27552 -0.09583 -0.29444 -0.08102 -0.3125 -0.06435 C -0.32934 -0.04884 -0.33836 -0.02778 -0.34756 -0.00532 C -0.35399 0.01667 -0.36006 0.03889 -0.3592 0.06134 C -0.35885 0.08634 -0.35399 0.11204 -0.33715 0.13403 C -0.32725 0.15555 -0.31006 0.17801 -0.28732 0.19282 C -0.26753 0.2088 -0.23784 0.2213 -0.21388 0.22778 C -0.18958 0.23773 -0.16163 0.24329 -0.13541 0.24398 C -0.11163 0.23981 -0.09305 0.22731 -0.07777 0.20741 C -0.0684 0.18495 -0.07222 0.15741 -0.08402 0.13958 C -0.09774 0.12083 -0.12031 0.10324 -0.14722 0.09444 C -0.17708 0.08565 -0.20329 0.0794 -0.22864 0.08102 C -0.25208 0.08588 -0.25434 0.08171 -0.2901 0.11204 C -0.32413 0.13819 -0.32552 0.17593 -0.32899 0.1963 C -0.33263 0.21736 -0.32673 0.23819 -0.32291 0.26134 C -0.31458 0.28704 -0.2993 0.31227 -0.28368 0.3331 C -0.26909 0.34954 -0.24791 0.36273 -0.21545 0.38194 C -0.17986 0.39537 -0.16215 0.40093 -0.13628 0.4088 C -0.11215 0.4162 -0.08454 0.4243 -0.05746 0.43264 " pathEditMode="relative" rAng="-4626824" ptsTypes="fffffffffffffffffff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446 0.369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8 0.00278 L -0.18056 0.05857 C -0.21476 0.07084 -0.23889 0.10023 -0.24896 0.13797 C -0.26042 0.18125 -0.25608 0.22269 -0.23473 0.26065 L -0.14098 0.4375 " pathEditMode="relative" rAng="1178731" ptsTypes="FffFF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7B17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52934 0.277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6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55972 0.348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6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1597 L 0.20868 -0.02754 C 0.26059 -0.04028 0.30364 -0.02407 0.32708 0.01088 C 0.34844 0.05787 0.34792 0.1125 0.32743 0.17315 L 0.23368 0.45 " pathEditMode="relative" rAng="-23845162" ptsTypes="FffFF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Шаблоны Ч.1\спасмиш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24"/>
            <a:ext cx="9144000" cy="68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</a:rPr>
              <a:t>       Цели</a:t>
            </a:r>
            <a:r>
              <a:rPr lang="ru-RU" sz="2800" b="1" dirty="0">
                <a:solidFill>
                  <a:srgbClr val="0000FF"/>
                </a:solidFill>
              </a:rPr>
              <a:t>:</a:t>
            </a:r>
            <a:br>
              <a:rPr lang="ru-RU" sz="2800" b="1" dirty="0">
                <a:solidFill>
                  <a:srgbClr val="0000FF"/>
                </a:solidFill>
              </a:rPr>
            </a:br>
            <a:r>
              <a:rPr lang="ru-RU" sz="2800" b="1" dirty="0" smtClean="0">
                <a:solidFill>
                  <a:srgbClr val="0000FF"/>
                </a:solidFill>
              </a:rPr>
              <a:t>     *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упражнять детей в узнавании и назывании 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b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геометрических </a:t>
            </a: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фигур;</a:t>
            </a:r>
            <a:b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*упражнять </a:t>
            </a: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в счёте, в умении отсчитывать 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предметы</a:t>
            </a: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;</a:t>
            </a:r>
            <a:b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*развивать </a:t>
            </a: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память, внимание, мышление;</a:t>
            </a:r>
            <a:b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*развивать </a:t>
            </a: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коммуникативные умения: 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b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помогать </a:t>
            </a: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друг другу при выполнении заданий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</a:t>
            </a:r>
            <a:b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выражать </a:t>
            </a:r>
            <a:r>
              <a:rPr lang="ru-RU" sz="2800" i="1" dirty="0">
                <a:solidFill>
                  <a:srgbClr val="0000FF"/>
                </a:solidFill>
                <a:cs typeface="Times New Roman" panose="02020603050405020304" pitchFamily="18" charset="0"/>
              </a:rPr>
              <a:t>свои действия в речи.</a:t>
            </a:r>
            <a:r>
              <a:rPr lang="ru-RU" sz="2000" i="1" dirty="0">
                <a:solidFill>
                  <a:srgbClr val="0000FF"/>
                </a:solidFill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00FF"/>
                </a:solidFill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57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1\Мои документы\Мои рисунки\сказочвиктор\краснша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43" y="4644844"/>
            <a:ext cx="2693908" cy="18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1\Мои документы\Мои рисунки\лепоис\зве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8" y="4406868"/>
            <a:ext cx="2988982" cy="20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1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Раздай всем яблоки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Мои документы\Мои рисунки\сказочвиктор\быч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6" y="942778"/>
            <a:ext cx="2265040" cy="195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1\Мои документы\Мои рисунки\сказочвиктор\бобово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28" y="1202328"/>
            <a:ext cx="237793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19" y="2902038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48" y="3018920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63" y="3750873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63" y="3417504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96" y="4406868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53" y="4152971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29" y="4406868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63" y="3829475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45436"/>
            <a:ext cx="489395" cy="5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98355" y="2544475"/>
            <a:ext cx="3085813" cy="2627066"/>
          </a:xfrm>
          <a:prstGeom prst="roundRect">
            <a:avLst>
              <a:gd name="adj" fmla="val 25369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6821E-7 L -0.15487 -0.12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6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6 L 0.21042 -0.15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79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4335E-6 L 0.17013 -0.118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5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8009 L -0.34774 0.307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113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482 L -0.23629 0.19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91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255 L -0.04323 0.08866 C -0.0526 0.10764 -0.06979 0.12593 -0.08958 0.13819 C -0.1125 0.15231 -0.13264 0.15718 -0.14965 0.15463 L -0.22726 0.14398 " pathEditMode="relative" rAng="3906508" ptsTypes="FffFF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8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1.11111E-6 0.13634 C 1.11111E-6 0.19745 0.06024 0.27291 0.10955 0.27291 L 0.2191 0.27291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363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12066 -3.7037E-7 C 0.17465 -3.7037E-7 0.24132 0.09236 0.24132 0.16759 L 0.24132 0.33519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167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22969 0.16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Какие предметы напоминают куб?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Мои документы\Мои рисунки\картин-ки\Копия ктогд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0" y="1289580"/>
            <a:ext cx="1524307" cy="14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1\Мои документы\Мои рисунки\картин-ки\Копия карт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84784"/>
            <a:ext cx="1858598" cy="15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1\Мои документы\Мои рисунки\картин-ки\Копия (2) карт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6" y="4869159"/>
            <a:ext cx="1524307" cy="14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ляагралочки\Копия самовар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6740" r="21093" b="13398"/>
          <a:stretch/>
        </p:blipFill>
        <p:spPr bwMode="auto">
          <a:xfrm>
            <a:off x="6948264" y="4463355"/>
            <a:ext cx="1895769" cy="175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уб 2"/>
          <p:cNvSpPr/>
          <p:nvPr/>
        </p:nvSpPr>
        <p:spPr>
          <a:xfrm>
            <a:off x="4660376" y="5269923"/>
            <a:ext cx="1288160" cy="1216152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4606733" y="5071431"/>
            <a:ext cx="1360168" cy="701457"/>
          </a:xfrm>
          <a:prstGeom prst="cube">
            <a:avLst>
              <a:gd name="adj" fmla="val 3850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5777515" y="3303137"/>
            <a:ext cx="914400" cy="875808"/>
          </a:xfrm>
          <a:prstGeom prst="cube">
            <a:avLst>
              <a:gd name="adj" fmla="val 270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72944" y="3380651"/>
            <a:ext cx="144016" cy="11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48536" y="3683081"/>
            <a:ext cx="144016" cy="11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40188" y="3876626"/>
            <a:ext cx="144016" cy="11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96323" y="3436581"/>
            <a:ext cx="48425" cy="173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572740" y="3683081"/>
            <a:ext cx="72008" cy="17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07241" y="3899766"/>
            <a:ext cx="81317" cy="116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75891" y="3572298"/>
            <a:ext cx="72008" cy="11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32448" y="5898569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>
            <a:off x="2291967" y="3855279"/>
            <a:ext cx="914400" cy="1216152"/>
          </a:xfrm>
          <a:prstGeom prst="can">
            <a:avLst>
              <a:gd name="adj" fmla="val 288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есяц 14"/>
          <p:cNvSpPr/>
          <p:nvPr/>
        </p:nvSpPr>
        <p:spPr>
          <a:xfrm rot="5590904">
            <a:off x="2381722" y="3160790"/>
            <a:ext cx="734890" cy="899221"/>
          </a:xfrm>
          <a:prstGeom prst="moon">
            <a:avLst>
              <a:gd name="adj" fmla="val 9901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3814792" y="1529481"/>
            <a:ext cx="1930496" cy="1791244"/>
          </a:xfrm>
          <a:prstGeom prst="cube">
            <a:avLst>
              <a:gd name="adj" fmla="val 21209"/>
            </a:avLst>
          </a:prstGeom>
          <a:solidFill>
            <a:srgbClr val="C9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дляагралочки\рыбкианим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92" y="2119216"/>
            <a:ext cx="1549296" cy="12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Рукописные данные 17"/>
              <p14:cNvContentPartPr/>
              <p14:nvPr/>
            </p14:nvContentPartPr>
            <p14:xfrm>
              <a:off x="4206960" y="1547640"/>
              <a:ext cx="1690920" cy="4937760"/>
            </p14:xfrm>
          </p:contentPart>
        </mc:Choice>
        <mc:Fallback xmlns="">
          <p:pic>
            <p:nvPicPr>
              <p:cNvPr id="18" name="Рукописные данные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7600" y="1538280"/>
                <a:ext cx="1709640" cy="495648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Овал 32"/>
          <p:cNvSpPr/>
          <p:nvPr/>
        </p:nvSpPr>
        <p:spPr>
          <a:xfrm>
            <a:off x="5292080" y="6250544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697684" y="6182590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830163" y="5877999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774959" y="6282809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673280" y="5877999"/>
            <a:ext cx="144016" cy="11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Закрась фигуры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539552" y="3933056"/>
            <a:ext cx="2016224" cy="2448271"/>
          </a:xfrm>
          <a:prstGeom prst="teardrop">
            <a:avLst>
              <a:gd name="adj" fmla="val 4444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138472" y="4246515"/>
            <a:ext cx="530352" cy="45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70425" y="5157191"/>
            <a:ext cx="596647" cy="4750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68824" y="5403682"/>
            <a:ext cx="526912" cy="4735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5079894" y="1897535"/>
            <a:ext cx="1394448" cy="1008112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35896" y="3341318"/>
            <a:ext cx="1080120" cy="9361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76902" y="3372225"/>
            <a:ext cx="1000433" cy="874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079894" y="4899627"/>
            <a:ext cx="1394448" cy="1008112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3298562"/>
            <a:ext cx="1080120" cy="9361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Documents and Settings\1\Рабочий стол\каранд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4" t="16409" b="5840"/>
          <a:stretch/>
        </p:blipFill>
        <p:spPr bwMode="auto">
          <a:xfrm>
            <a:off x="770425" y="1897534"/>
            <a:ext cx="984448" cy="13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1801800" y="5730840"/>
              <a:ext cx="360" cy="36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960" y="566748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8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5549820" y="4509120"/>
            <a:ext cx="2637782" cy="19225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574" y="4509120"/>
            <a:ext cx="2452285" cy="1825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Положи 4 большие клубнички в тарелку квадратной формы,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4 разные  сливы на овальную тарелку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 rot="3851685">
            <a:off x="1333720" y="2816460"/>
            <a:ext cx="7159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 rot="3391006">
            <a:off x="695311" y="1377981"/>
            <a:ext cx="7159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>
            <a:off x="7448232" y="1542681"/>
            <a:ext cx="7159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>
            <a:off x="2410080" y="1593744"/>
            <a:ext cx="432048" cy="36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 rot="2061199">
            <a:off x="4788016" y="2790496"/>
            <a:ext cx="7159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ochemu4ka.ru/_ld/11/98969800.gif"/>
          <p:cNvPicPr/>
          <p:nvPr/>
        </p:nvPicPr>
        <p:blipFill rotWithShape="1">
          <a:blip r:embed="rId2" cstate="print"/>
          <a:srcRect l="40646" t="28996" r="39944" b="55847"/>
          <a:stretch/>
        </p:blipFill>
        <p:spPr bwMode="auto">
          <a:xfrm>
            <a:off x="2917860" y="2917150"/>
            <a:ext cx="3579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6200000">
            <a:off x="5495375" y="1516430"/>
            <a:ext cx="577969" cy="5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5167945">
            <a:off x="7560258" y="2999872"/>
            <a:ext cx="577970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8980638">
            <a:off x="6204204" y="3019754"/>
            <a:ext cx="577970" cy="45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6739485">
            <a:off x="3515665" y="2216876"/>
            <a:ext cx="627770" cy="67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ochemu4ka.ru/_ld/11/98969800.gif"/>
          <p:cNvPicPr/>
          <p:nvPr/>
        </p:nvPicPr>
        <p:blipFill rotWithShape="1">
          <a:blip r:embed="rId2" cstate="print"/>
          <a:srcRect l="38577" t="6095" r="40083" b="79173"/>
          <a:stretch/>
        </p:blipFill>
        <p:spPr bwMode="auto">
          <a:xfrm rot="15975394">
            <a:off x="6340801" y="2086924"/>
            <a:ext cx="456938" cy="4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77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3143 0.3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2465 0.45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35399 0.240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60556 0.52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467 0.453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0026 0.257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12726 0.61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5121 0.3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528" y="410685"/>
            <a:ext cx="8496944" cy="8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+mj-lt"/>
              </a:rPr>
              <a:t>               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r>
              <a:rPr lang="ru-RU" b="1" dirty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ачеркни лишние предметы.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Нарисуй недостающие.</a:t>
            </a:r>
          </a:p>
        </p:txBody>
      </p:sp>
      <p:sp>
        <p:nvSpPr>
          <p:cNvPr id="21" name="Управляющая кнопка: домой 20">
            <a:hlinkClick r:id="rId2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1477588"/>
            <a:ext cx="1944216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C:\Documents and Settings\1\Мои документы\Мои рисунки\к посуде\завар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1" y="1700808"/>
            <a:ext cx="894281" cy="8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Documents and Settings\1\Мои документы\Мои рисунки\к посуде\завар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1" y="2895202"/>
            <a:ext cx="894281" cy="89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3569" y="4036422"/>
            <a:ext cx="46805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1155" y="2996952"/>
            <a:ext cx="1944216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7"/>
            <a:ext cx="612904" cy="4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63" y="3279156"/>
            <a:ext cx="648072" cy="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71" y="3955555"/>
            <a:ext cx="606192" cy="4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82" y="4742666"/>
            <a:ext cx="646584" cy="5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Documents and Settings\1\Мои документы\Мои рисунки\к посуде\Копия (4) чаш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64" y="4269653"/>
            <a:ext cx="584072" cy="4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975737" y="5609966"/>
            <a:ext cx="51505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89697" y="2975916"/>
            <a:ext cx="1944216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6" descr="C:\Documents and Settings\1\Мои документы\Мои рисунки\к посуде\маслён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14845"/>
          <a:stretch/>
        </p:blipFill>
        <p:spPr bwMode="auto">
          <a:xfrm rot="20089928">
            <a:off x="4684585" y="3278947"/>
            <a:ext cx="811869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Documents and Settings\1\Мои документы\Мои рисунки\к посуде\маслён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14845"/>
          <a:stretch/>
        </p:blipFill>
        <p:spPr bwMode="auto">
          <a:xfrm>
            <a:off x="5691195" y="3455524"/>
            <a:ext cx="811869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Documents and Settings\1\Мои документы\Мои рисунки\к посуде\маслён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14845"/>
          <a:stretch/>
        </p:blipFill>
        <p:spPr bwMode="auto">
          <a:xfrm rot="20089928">
            <a:off x="4794343" y="4279062"/>
            <a:ext cx="811869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Documents and Settings\1\Мои документы\Мои рисунки\к посуде\маслёнк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5" b="14845"/>
          <a:stretch/>
        </p:blipFill>
        <p:spPr bwMode="auto">
          <a:xfrm>
            <a:off x="5581437" y="4740804"/>
            <a:ext cx="811869" cy="5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200278" y="5609967"/>
            <a:ext cx="50082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04248" y="1484204"/>
            <a:ext cx="1944216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5" descr="C:\Documents and Settings\1\Мои документы\Мои рисунки\к посуде\ложчайн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5165" r="25194" b="23347"/>
          <a:stretch/>
        </p:blipFill>
        <p:spPr bwMode="auto">
          <a:xfrm rot="10800000">
            <a:off x="7353839" y="1769686"/>
            <a:ext cx="538044" cy="3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Documents and Settings\1\Мои документы\Мои рисунки\к посуде\ложчайн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5165" r="25194" b="23347"/>
          <a:stretch/>
        </p:blipFill>
        <p:spPr bwMode="auto">
          <a:xfrm>
            <a:off x="7167159" y="2951836"/>
            <a:ext cx="538044" cy="3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Documents and Settings\1\Мои документы\Мои рисунки\к посуде\ложчайн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5165" r="25194" b="23347"/>
          <a:stretch/>
        </p:blipFill>
        <p:spPr bwMode="auto">
          <a:xfrm rot="10800000">
            <a:off x="7941941" y="3191136"/>
            <a:ext cx="538044" cy="3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" descr="C:\Documents and Settings\1\Мои документы\Мои рисунки\к посуде\ложчайн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25165" r="25194" b="23347"/>
          <a:stretch/>
        </p:blipFill>
        <p:spPr bwMode="auto">
          <a:xfrm>
            <a:off x="7941941" y="2296002"/>
            <a:ext cx="538044" cy="3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436181" y="4200052"/>
            <a:ext cx="50576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0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3663647" y="5447211"/>
            <a:ext cx="914641" cy="763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666374" y="5493695"/>
            <a:ext cx="925779" cy="7165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800799" y="5517232"/>
            <a:ext cx="865575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2167" y="5517232"/>
            <a:ext cx="888631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88" y="116632"/>
            <a:ext cx="8229600" cy="1152128"/>
          </a:xfrm>
        </p:spPr>
        <p:txBody>
          <a:bodyPr numCol="2">
            <a:no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1. Раскрась полотенца-  широкие в жёлтый цвет,     узкие – в фиолетовый.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2. Сколько широких полотенец? Сколько узких?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3. Обведи нужные числа таким же карандашом.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Цилиндр 2"/>
          <p:cNvSpPr/>
          <p:nvPr/>
        </p:nvSpPr>
        <p:spPr>
          <a:xfrm>
            <a:off x="683568" y="1268760"/>
            <a:ext cx="228600" cy="4248472"/>
          </a:xfrm>
          <a:prstGeom prst="can">
            <a:avLst>
              <a:gd name="adj" fmla="val 11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8244408" y="1245223"/>
            <a:ext cx="228600" cy="4248472"/>
          </a:xfrm>
          <a:prstGeom prst="can">
            <a:avLst>
              <a:gd name="adj" fmla="val 11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83568" y="1628800"/>
            <a:ext cx="77894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99084" y="1700808"/>
            <a:ext cx="93610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02224" y="1684058"/>
            <a:ext cx="100182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64188" y="1628800"/>
            <a:ext cx="93610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1700808"/>
            <a:ext cx="509228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2394" y="1690736"/>
            <a:ext cx="475510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44897" y="1643935"/>
            <a:ext cx="532602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1628800"/>
            <a:ext cx="532602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апля 25"/>
          <p:cNvSpPr/>
          <p:nvPr/>
        </p:nvSpPr>
        <p:spPr>
          <a:xfrm>
            <a:off x="5193142" y="5203916"/>
            <a:ext cx="2764849" cy="1296144"/>
          </a:xfrm>
          <a:prstGeom prst="teardrop">
            <a:avLst>
              <a:gd name="adj" fmla="val 24398"/>
            </a:avLst>
          </a:prstGeom>
          <a:solidFill>
            <a:srgbClr val="C9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>
            <a:off x="6770694" y="5877272"/>
            <a:ext cx="457200" cy="478772"/>
          </a:xfrm>
          <a:prstGeom prst="teardrop">
            <a:avLst>
              <a:gd name="adj" fmla="val 1307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апля 28"/>
          <p:cNvSpPr/>
          <p:nvPr/>
        </p:nvSpPr>
        <p:spPr>
          <a:xfrm>
            <a:off x="5456856" y="5517232"/>
            <a:ext cx="457200" cy="478772"/>
          </a:xfrm>
          <a:prstGeom prst="teardrop">
            <a:avLst>
              <a:gd name="adj" fmla="val 13076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 забыли положить на полку?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80149"/>
              </p:ext>
            </p:extLst>
          </p:nvPr>
        </p:nvGraphicFramePr>
        <p:xfrm>
          <a:off x="4002941" y="2204863"/>
          <a:ext cx="4576827" cy="4263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609"/>
                <a:gridCol w="1525609"/>
                <a:gridCol w="1525609"/>
              </a:tblGrid>
              <a:tr h="1584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63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31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4355976" y="2674967"/>
            <a:ext cx="792088" cy="6100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40152" y="4221088"/>
            <a:ext cx="648072" cy="67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52319" y="5589240"/>
            <a:ext cx="766491" cy="67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7452320" y="2733755"/>
            <a:ext cx="792088" cy="67451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4355976" y="4221088"/>
            <a:ext cx="792088" cy="67451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5796136" y="5589240"/>
            <a:ext cx="792088" cy="67451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1295636" y="3284984"/>
            <a:ext cx="792088" cy="67451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2699792" y="5310772"/>
            <a:ext cx="792088" cy="67451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2951820" y="2208303"/>
            <a:ext cx="792088" cy="67451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27784" y="3622240"/>
            <a:ext cx="720080" cy="598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7544" y="5641731"/>
            <a:ext cx="828092" cy="6220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6-конечная звезда 16"/>
          <p:cNvSpPr/>
          <p:nvPr/>
        </p:nvSpPr>
        <p:spPr>
          <a:xfrm>
            <a:off x="5847329" y="2552655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6-конечная звезда 17"/>
          <p:cNvSpPr/>
          <p:nvPr/>
        </p:nvSpPr>
        <p:spPr>
          <a:xfrm>
            <a:off x="7477916" y="4235279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>
            <a:off x="554741" y="3870729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6-конечная звезда 19"/>
          <p:cNvSpPr/>
          <p:nvPr/>
        </p:nvSpPr>
        <p:spPr>
          <a:xfrm>
            <a:off x="1145994" y="2014646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6-конечная звезда 20"/>
          <p:cNvSpPr/>
          <p:nvPr/>
        </p:nvSpPr>
        <p:spPr>
          <a:xfrm>
            <a:off x="1417503" y="5085184"/>
            <a:ext cx="740895" cy="660321"/>
          </a:xfrm>
          <a:prstGeom prst="star6">
            <a:avLst>
              <a:gd name="adj" fmla="val 15406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108" y="1818384"/>
            <a:ext cx="720080" cy="5988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41945 -0.021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31614</TotalTime>
  <Words>130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«Игралочка» игры с детьми 4-5 лет</vt:lpstr>
      <vt:lpstr>       Цели:      * упражнять детей в узнавании и назывании            геометрических фигур;      *упражнять в счёте, в умении отсчитывать          предметы;      *развивать память, внимание, мышление;       *развивать коммуникативные умения:           помогать друг другу при выполнении заданий,        выражать свои действия в речи. </vt:lpstr>
      <vt:lpstr>Раздай всем яблоки</vt:lpstr>
      <vt:lpstr>Какие предметы напоминают куб?</vt:lpstr>
      <vt:lpstr>Закрась фигуры</vt:lpstr>
      <vt:lpstr>Положи 4 большие клубнички в тарелку квадратной формы, 4 разные  сливы на овальную тарелку</vt:lpstr>
      <vt:lpstr>Презентация PowerPoint</vt:lpstr>
      <vt:lpstr>1. Раскрась полотенца-  широкие в жёлтый цвет,     узкие – в фиолетовый. 2. Сколько широких полотенец? Сколько узких? 3. Обведи нужные числа таким же карандашом.</vt:lpstr>
      <vt:lpstr>Что забыли положить на полку?</vt:lpstr>
      <vt:lpstr>Сосчитайте количество обозначенных фигур в каждой постройки соедините с нужным числом.</vt:lpstr>
      <vt:lpstr>Зубная фея живёт в домике слева от толстого дерева. У этого домика крыша не треугольная и окно не квадратное. Раскрась крыши домов: дом Феи-красным цветом, синий дом-оранжевым, красный дом-жёлтым, жёлтый-синим, оранжевый-голубым.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dcterms:created xsi:type="dcterms:W3CDTF">2016-04-02T15:24:37Z</dcterms:created>
  <dcterms:modified xsi:type="dcterms:W3CDTF">2016-04-27T12:22:22Z</dcterms:modified>
</cp:coreProperties>
</file>